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8"/>
  </p:notesMasterIdLst>
  <p:sldIdLst>
    <p:sldId id="272" r:id="rId2"/>
    <p:sldId id="256" r:id="rId3"/>
    <p:sldId id="271" r:id="rId4"/>
    <p:sldId id="257" r:id="rId5"/>
    <p:sldId id="258" r:id="rId6"/>
    <p:sldId id="260" r:id="rId7"/>
    <p:sldId id="267" r:id="rId8"/>
    <p:sldId id="268" r:id="rId9"/>
    <p:sldId id="273" r:id="rId10"/>
    <p:sldId id="269" r:id="rId11"/>
    <p:sldId id="270" r:id="rId12"/>
    <p:sldId id="265" r:id="rId13"/>
    <p:sldId id="261" r:id="rId14"/>
    <p:sldId id="263" r:id="rId15"/>
    <p:sldId id="264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66"/>
    <a:srgbClr val="FF0909"/>
    <a:srgbClr val="FFFF00"/>
    <a:srgbClr val="BB1D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7C6B9B-A9B4-4842-87FC-18E23539AE1C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D77D40-5E52-4587-8696-8A8E5FAF6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D2BB6C-21E2-4C74-AFD9-41453D0BD163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D5B3A-E05A-4A33-9CC6-280E25CFF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364A-524D-49FC-97AF-75D249DB86FE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6613-96AB-452D-8F4D-5288E881AF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7EF1-1686-4D1B-B19E-097BBB216E64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611A-4B72-45A3-8067-A2A94A8844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48B7-8EC2-4F8E-AB95-0E21017D9250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6A1D-790E-4DFD-8D33-1DA4AD1DC8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C664AF-5792-4EFB-965F-E99BDE855408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661D0B-50A6-4D08-A987-B4C0FF7F6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EE67-7ACF-45E7-9F72-75C7A5839131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EC66-7A21-4EF2-A92A-FAFBC4E4BA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B67C6-E904-4715-AFE8-768FBD9BD1FC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5CAF4A-9ED5-44D0-9AB2-0E73D92E4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1E56-1025-4F4E-9245-69C6EC6F22F8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2553-129C-4642-B1E7-F91E3D5D78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655E1-7E92-4EEE-AD15-877567F41E43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7EA395-9737-433C-9640-F01B57258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FFBDC7-1797-4686-AF3C-479A0F62509D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E4A90-378E-4008-9B93-6AB952312F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77E23-0607-4FF8-8257-695A1159A89B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271B43-23AE-4FAA-9409-D7E297CB1A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02704AF-0B59-4C3F-BE00-4A0308DA12E9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D42F1D1-A0B4-4B1E-8947-A45458A7B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6" r:id="rId2"/>
    <p:sldLayoutId id="2147483822" r:id="rId3"/>
    <p:sldLayoutId id="2147483817" r:id="rId4"/>
    <p:sldLayoutId id="2147483823" r:id="rId5"/>
    <p:sldLayoutId id="2147483818" r:id="rId6"/>
    <p:sldLayoutId id="2147483824" r:id="rId7"/>
    <p:sldLayoutId id="2147483825" r:id="rId8"/>
    <p:sldLayoutId id="2147483826" r:id="rId9"/>
    <p:sldLayoutId id="2147483819" r:id="rId10"/>
    <p:sldLayoutId id="2147483820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862887" cy="9890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10 «Белочка»</a:t>
            </a:r>
            <a:b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проекта в образовательном процессе ДОУ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3-tub-ru.yandex.net/i?id=209920484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ументы\Ковшова А.В\Методическое объединение метод проектов\создание сказки\DSCN5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57364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D:\Мои документы\Ковшова А.В\Методическое объединение метод проектов\создание сказки\DSCN5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57562"/>
            <a:ext cx="3905235" cy="2928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00166" y="5000636"/>
            <a:ext cx="2801151" cy="92333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старший воспитатель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Ковшова А.В.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 младшем дошкольном возрасте – это: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357298"/>
            <a:ext cx="6858048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вхождение детей в проблемную игровую ситуацию (ведущая роль педагога);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72000" y="2357430"/>
            <a:ext cx="785818" cy="571504"/>
          </a:xfrm>
          <a:prstGeom prst="downArrow">
            <a:avLst>
              <a:gd name="adj1" fmla="val 56778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0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928934"/>
            <a:ext cx="6786610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 желания искать пути разрешения проблемной ситуации (вместе с педагогом);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4071942"/>
            <a:ext cx="785818" cy="571504"/>
          </a:xfrm>
          <a:prstGeom prst="downArrow">
            <a:avLst>
              <a:gd name="adj1" fmla="val 56778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643446"/>
            <a:ext cx="671517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начальных предпосылок поисковой деятельности (практические опыты).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 старшем дошкольном возрасте – это: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14422"/>
            <a:ext cx="7500990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предпосылок поисковой деятельности, интеллектуальной инициативы;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643182"/>
            <a:ext cx="7500990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143380"/>
            <a:ext cx="7500990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2071678"/>
            <a:ext cx="857256" cy="621218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500562" y="3500438"/>
            <a:ext cx="857256" cy="692656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429124" y="4929198"/>
            <a:ext cx="857256" cy="764094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715016"/>
            <a:ext cx="7500990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желания пользоваться специальной терминологией, ведение конструктивной беседы в процессе совместной исследовательской деятельности.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 rtlCol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ПЕДАГОГА И ДЕТЕЙ В ПРОЕКТЕ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907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45716"/>
                <a:gridCol w="3254949"/>
                <a:gridCol w="30986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проекта</a:t>
                      </a:r>
                      <a:endParaRPr lang="ru-RU" sz="20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20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20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b="1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Формулирует проблему, цель.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Вводит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игровую ситуацию.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Формулирует задачи.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Вхождение в проблему.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Вживание в ситуацию.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Дополнение задач проекта.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Помогает в планировании работы.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деятельность.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Объединение в группы.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ролей.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Оказывает практическую помощь. Направляет и контролирует осуществление проекта.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 У 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 этап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 и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продукта деятельности к презентации. Представление.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СИСТЕМНАЯ ПАУТИНКА ПО ПРОЕКТУ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19" y="1285860"/>
          <a:ext cx="8572560" cy="5303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57520"/>
                <a:gridCol w="2857520"/>
                <a:gridCol w="2857520"/>
              </a:tblGrid>
              <a:tr h="11727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Познавательно-исследовательская.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ХУД. ЛИТЕРАТУРЫ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Чтение.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Коммуникативная.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разных видов деятельности.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3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 различных видов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семьей и социальными партнерами.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3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ТВОРЧЕСТВО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Музыкально-художественная.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РЕЖИМНЫЕ МОМЕНТЫ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разных видов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НАВЫКИ ОБЩЕНИЯ ПЕДАГОГА С РЕБЁНКОМ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7643866" cy="10715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286256"/>
            <a:ext cx="3000396" cy="1714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Посылайте невербальные сигналы. Следите за тоном голоса, выражением своего лица, жестами. Только положительные!!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428736"/>
            <a:ext cx="2428892" cy="1428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Мягко направляйте ребёнка. Больше вопросов!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1571612"/>
            <a:ext cx="2143140" cy="2143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Перескажите, то что сказал ребенок.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Подведите итог сказанному.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643446"/>
            <a:ext cx="2786082" cy="1714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паузу.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время на размышление. Это улучшает качество диалога, дискуссии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D:\Мои документы\Ковшова А.В\КАРТИНКИ\олимпийские игры\103CDPFQ\S1030004.JPG"/>
          <p:cNvPicPr>
            <a:picLocks noChangeAspect="1" noChangeArrowheads="1"/>
          </p:cNvPicPr>
          <p:nvPr/>
        </p:nvPicPr>
        <p:blipFill>
          <a:blip r:embed="rId2" cstate="print"/>
          <a:srcRect l="70589" t="20392" r="12646" b="57647"/>
          <a:stretch>
            <a:fillRect/>
          </a:stretch>
        </p:blipFill>
        <p:spPr bwMode="auto">
          <a:xfrm>
            <a:off x="214282" y="1357298"/>
            <a:ext cx="2928926" cy="21581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Мои документы\Ковшова А.В\КАРТИНКИ\фото 2\Изображение 476.jpg"/>
          <p:cNvPicPr>
            <a:picLocks noChangeAspect="1" noChangeArrowheads="1"/>
          </p:cNvPicPr>
          <p:nvPr/>
        </p:nvPicPr>
        <p:blipFill>
          <a:blip r:embed="rId3" cstate="print"/>
          <a:srcRect l="17647" t="8824" r="5147"/>
          <a:stretch>
            <a:fillRect/>
          </a:stretch>
        </p:blipFill>
        <p:spPr bwMode="auto">
          <a:xfrm>
            <a:off x="6357950" y="3286124"/>
            <a:ext cx="266164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РОЛЬ ПЕДАГОГА ПРИ ВЗАИМОДЕЙСТВИИ С СЕМЬЁЙ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000" b="1" dirty="0" smtClean="0"/>
              <a:t>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428750"/>
            <a:ext cx="2571750" cy="2857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428736"/>
            <a:ext cx="4071966" cy="492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СОТРУДНИЧЕСКАЯ: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Задаёт вопросы;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Ищет решение проблем  вместе с родителями;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Спрашивает родителей о ребенке и вместе оценивают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Узнает цели пожелания родителей;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Понимает, что всегда хорошо получить новую информацию на это ориентирует родителей.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Обсуждает с родителями, что они хотят и могут сделать;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родителям увидеть  их сильные стороны, готов учиться у родителей.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1428736"/>
            <a:ext cx="2571767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ТРАДИЦИОННАЯ: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руководить;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всё знает;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 цели;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Оценивает результат;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ответы на все вопросы;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Даёт задание на дом;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Ожидает, что родители считают его знатоком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1785938"/>
            <a:ext cx="785812" cy="15700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026" name="Picture 2" descr="D:\Мои документы\Ковшова А.В\КАРТИНКИ\фото\DSC03229.JPG"/>
          <p:cNvPicPr>
            <a:picLocks noChangeAspect="1" noChangeArrowheads="1"/>
          </p:cNvPicPr>
          <p:nvPr/>
        </p:nvPicPr>
        <p:blipFill>
          <a:blip r:embed="rId2" cstate="print"/>
          <a:srcRect l="19149" t="3547"/>
          <a:stretch>
            <a:fillRect/>
          </a:stretch>
        </p:blipFill>
        <p:spPr bwMode="auto">
          <a:xfrm>
            <a:off x="1714480" y="4429132"/>
            <a:ext cx="2714644" cy="24288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СПИСОК ЛИТЕРАТУРЫ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7499350" cy="5143536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Веракса Н. Е., Веракса А. Н. Проектная деятельность дошкольников. Пособие для педагогов дошкольных учреждений.— М.: Мозаика — Синтез, 2008.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Образовательные проекты в детском саду. Пособие для воспитателей/Н.А.Виноградова, Е.П.Панкова. – М.: Айрис-пресс, 2008. (Дошкольное воспитание и развитие).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Проектный метод в деятельности дошкольного учреждения: Пособие для руководителей и практических работников ДОУ / Авт.-сост.: Л.С. Киселева, Т.А. Данилина, Т.С. Лагода, М.Б. Зуйкова. – 3-е изд. пспр. и доп. – М.: АРКТИ, 2011.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Солодянкина О.В. Система проектирования в дошкольном учреждении, методическое пособие. - М.: АРКТИ, 2010.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Штанько И.В. Проектная деятельность с детьми старшего дошкольного возраста. // Управление дошкольным образовательным учреждением. 2004, №4.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Яковлева Н.О. Теоретико-методологические основы педагогического проектирования: монография. М.: Информационно – издательский центр АТиСО, 2002.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ПРОЕКТА В ОБРАЗОВАТЕЛЬНОМ ПРОЦЕССЕ ДОУ</a:t>
            </a: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no Pro Smbd Captio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реформа образования должна опираться на личность человека. Если мы  будем следовать этому правилу, ребенок, вместо того, чтобы обременять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нас,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 себя как самое великое и утешительное чудо природы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65760" indent="-283464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Монтессори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dirty="0">
                <a:solidFill>
                  <a:srgbClr val="002060"/>
                </a:solidFill>
              </a:rPr>
              <a:t>		</a:t>
            </a:r>
            <a:endParaRPr lang="ru-RU" b="1" dirty="0">
              <a:solidFill>
                <a:srgbClr val="00206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2" descr="развитие любознательности у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4021">
            <a:off x="6097653" y="4635486"/>
            <a:ext cx="2351715" cy="175474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7572429" cy="17851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в науке и практике интенсивно отстаивается взгляд на ребёнка, как на «саморазвивающуюся»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систему, который отражён в принципах ФГОС,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этом усилия взрослых должны быть направлены на создание условий для саморазвития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14620"/>
            <a:ext cx="764386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 w="1905"/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педагогов осознают необходимость развития каждого ребёнка как самоценной личности, но затрудняются в определении факторов, влияющих на успешность продвижения ребёнка в образовательном процессе.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786322"/>
            <a:ext cx="778674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Уникальным средством обеспечения сотрудничества, сотворчества детей и взрослых, способом реализации личностно-ориентированного подхода к образованию является технология проектирования.</a:t>
            </a:r>
            <a:endParaRPr lang="ru-RU" sz="24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29124" y="4143380"/>
            <a:ext cx="642942" cy="571504"/>
          </a:xfrm>
          <a:prstGeom prst="downArrow">
            <a:avLst>
              <a:gd name="adj1" fmla="val 42673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2214554"/>
            <a:ext cx="642942" cy="571504"/>
          </a:xfrm>
          <a:prstGeom prst="downArrow">
            <a:avLst>
              <a:gd name="adj1" fmla="val 42673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12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12747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 ФОРМИРОВАНИЯ  ПРОЕКТНОЙ КУЛЬТУРЫ ПЕДАГОГОВ  ДОУ  В  УСЛОВИЯХ  РЕАЛИЗАЦИИ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24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Содержимое 113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4554538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cs typeface="Aharoni" pitchFamily="2" charset="-79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28596" y="1571612"/>
            <a:ext cx="8286808" cy="57150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СПОСОБНОСТЬ ВЫЯВЛЯТЬ И АНАЛИЗИРОВАТЬ ПРОБЛЕМЫ ДОУ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643042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осуществлять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рамках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</a:t>
            </a:r>
            <a:r>
              <a:rPr lang="ru-RU" sz="1400" b="1" dirty="0">
                <a:solidFill>
                  <a:srgbClr val="0000FF"/>
                </a:solidFill>
              </a:rPr>
              <a:t>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143240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формулировать систему целей проводимых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143636" y="2786058"/>
            <a:ext cx="1343028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Овладение различными методиками  творческой деятельност</a:t>
            </a:r>
            <a:r>
              <a:rPr lang="ru-RU" sz="1400" b="1" dirty="0">
                <a:solidFill>
                  <a:srgbClr val="0000FF"/>
                </a:solidFill>
              </a:rPr>
              <a:t>и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4643438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ввести проект в деятельностное поле группы детей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42844" y="2786058"/>
            <a:ext cx="1357322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Четкое представление о проекте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образовании как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явлении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643834" y="2786058"/>
            <a:ext cx="1343028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Способность разрабатывать и реализовывать проекты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714480" y="4857760"/>
            <a:ext cx="5929354" cy="5715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Способность работать в команде</a:t>
            </a:r>
          </a:p>
        </p:txBody>
      </p:sp>
      <p:cxnSp>
        <p:nvCxnSpPr>
          <p:cNvPr id="132" name="Прямая со стрелкой 131"/>
          <p:cNvCxnSpPr>
            <a:endCxn id="0" idx="0"/>
          </p:cNvCxnSpPr>
          <p:nvPr/>
        </p:nvCxnSpPr>
        <p:spPr>
          <a:xfrm rot="10800000" flipV="1">
            <a:off x="820738" y="2143125"/>
            <a:ext cx="2393950" cy="642938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5786438" y="2143125"/>
            <a:ext cx="2643187" cy="642938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0" idx="2"/>
          </p:cNvCxnSpPr>
          <p:nvPr/>
        </p:nvCxnSpPr>
        <p:spPr>
          <a:xfrm rot="16200000" flipH="1">
            <a:off x="1356520" y="3821906"/>
            <a:ext cx="500062" cy="1571625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10800000" flipV="1">
            <a:off x="6715125" y="4357688"/>
            <a:ext cx="1643063" cy="500062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2428875" y="4357688"/>
            <a:ext cx="1071563" cy="500062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rot="5400000">
            <a:off x="6015038" y="4057650"/>
            <a:ext cx="500062" cy="1100138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6200000" flipH="1">
            <a:off x="3607594" y="4607719"/>
            <a:ext cx="500062" cy="0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16200000" flipH="1">
            <a:off x="5036344" y="4607719"/>
            <a:ext cx="500062" cy="0"/>
          </a:xfrm>
          <a:prstGeom prst="straightConnector1">
            <a:avLst/>
          </a:prstGeom>
          <a:ln w="19050">
            <a:solidFill>
              <a:srgbClr val="FF090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rot="5400000">
            <a:off x="3463925" y="2463800"/>
            <a:ext cx="642938" cy="1588"/>
          </a:xfrm>
          <a:prstGeom prst="straightConnector1">
            <a:avLst/>
          </a:prstGeom>
          <a:ln w="19050">
            <a:solidFill>
              <a:srgbClr val="FF09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endCxn id="0" idx="0"/>
          </p:cNvCxnSpPr>
          <p:nvPr/>
        </p:nvCxnSpPr>
        <p:spPr>
          <a:xfrm rot="16200000" flipH="1">
            <a:off x="4983163" y="2446337"/>
            <a:ext cx="642938" cy="36513"/>
          </a:xfrm>
          <a:prstGeom prst="straightConnector1">
            <a:avLst/>
          </a:prstGeom>
          <a:ln w="19050">
            <a:solidFill>
              <a:srgbClr val="FF09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2" name="Picture 7" descr="C:\Users\Администратор\AppData\Local\Microsoft\Windows\Temporary Internet Files\Content.IE5\5GI9IARL\MC900412356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47004">
            <a:off x="554038" y="5068888"/>
            <a:ext cx="1176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7" descr="C:\Users\Администратор\AppData\Local\Microsoft\Windows\Temporary Internet Files\Content.IE5\5GI9IARL\MC900412356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09938">
            <a:off x="7953375" y="4762500"/>
            <a:ext cx="11811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45528" cy="114303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haroni" pitchFamily="2" charset="-79"/>
              </a:rPr>
              <a:t>ТИПЫ ПРОЕКТОВ  В  ДОУ</a:t>
            </a:r>
            <a: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haroni" pitchFamily="2" charset="-79"/>
              </a:rPr>
            </a:br>
            <a:r>
              <a:rPr lang="ru-RU" sz="3600" dirty="0" smtClean="0">
                <a:ln>
                  <a:solidFill>
                    <a:schemeClr val="accent6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haroni" pitchFamily="2" charset="-79"/>
              </a:rPr>
              <a:t>( по Л.В.Киселёвой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haroni" pitchFamily="2" charset="-79"/>
              </a:rPr>
              <a:t>)</a:t>
            </a:r>
            <a:endParaRPr lang="ru-RU" dirty="0">
              <a:ln>
                <a:solidFill>
                  <a:schemeClr val="accent6"/>
                </a:solidFill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8143875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7"/>
          <a:ext cx="8572560" cy="514752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60450"/>
                <a:gridCol w="4286281"/>
                <a:gridCol w="1625829"/>
              </a:tblGrid>
              <a:tr h="8267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495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РОЛЕВО-ИГРОВОЙ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8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ИНФОРМАЦИОННО-ПРАКТИЧЕСКО-ОРИЕНТИРОВАННЫЙ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ИНФОРМАЦИИ, ЕЁ РЕАЛИЗАЦИЯ ПОСРЕДСТВОМ СОЦИАЛЬНЫХ ИНТЕРЕСОВ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ИССЛЕДОВАТЕЛЬСКО-ТВОРЧЕСКИЙ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ЭКСПЕРИМЕНТИРУЮТ, А ЗАТЕМ ОФОРМЛЯЮТ РЕЗУЛЬТАТЫ В ВИДЕ ПРОДУКТИВНОЙ ДЕЯТЕЛЬНОСТИ.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СТАРШАЯ ГРУППА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ПРОЕКТ-это « пять П»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AppData\Local\Microsoft\Windows\Temporary Internet Files\Content.IE5\5GI9IARL\MP900444374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785926"/>
            <a:ext cx="3806194" cy="2532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77262" cy="4819650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роблема;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роектирование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(планирование);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оиск информации;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родукт;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резентация.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Шестое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проекта- это его портфолио, папка, в которой собраны рабочие материалы, в том числе планы, отчеты, рисунки, схемы, карты, таблицы.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 стрелкой 72"/>
          <p:cNvCxnSpPr>
            <a:endCxn id="36" idx="0"/>
          </p:cNvCxnSpPr>
          <p:nvPr/>
        </p:nvCxnSpPr>
        <p:spPr>
          <a:xfrm rot="5400000">
            <a:off x="2624932" y="2267744"/>
            <a:ext cx="2571750" cy="10366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43" idx="0"/>
          </p:cNvCxnSpPr>
          <p:nvPr/>
        </p:nvCxnSpPr>
        <p:spPr>
          <a:xfrm rot="16200000" flipH="1">
            <a:off x="3661569" y="2267744"/>
            <a:ext cx="2571750" cy="10366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1" idx="0"/>
          </p:cNvCxnSpPr>
          <p:nvPr/>
        </p:nvCxnSpPr>
        <p:spPr>
          <a:xfrm rot="16200000" flipH="1">
            <a:off x="4375944" y="1553369"/>
            <a:ext cx="1428750" cy="13223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000125"/>
            <a:ext cx="2000250" cy="2143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/>
          <p:cNvPicPr/>
          <p:nvPr/>
        </p:nvPicPr>
        <p:blipFill>
          <a:blip r:embed="rId3" cstate="screen"/>
          <a:srcRect l="2439" r="14633" b="13000"/>
          <a:stretch>
            <a:fillRect/>
          </a:stretch>
        </p:blipFill>
        <p:spPr bwMode="auto">
          <a:xfrm>
            <a:off x="6286500" y="3500438"/>
            <a:ext cx="2428875" cy="2071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Рисунок 23"/>
          <p:cNvPicPr/>
          <p:nvPr/>
        </p:nvPicPr>
        <p:blipFill>
          <a:blip r:embed="rId4" cstate="screen"/>
          <a:srcRect l="2757" r="9007" b="10891"/>
          <a:stretch>
            <a:fillRect/>
          </a:stretch>
        </p:blipFill>
        <p:spPr bwMode="auto">
          <a:xfrm>
            <a:off x="285750" y="3643313"/>
            <a:ext cx="2286000" cy="2143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ТЕМА ПРОЕКТА – ТО, ЧТО МЫ УЗНАЕМ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5786454"/>
            <a:ext cx="921550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ПРОЕКТ – ТО, ЧТО МЫ ДЕЛАЕМ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5" cstate="screen"/>
          <a:srcRect t="-6902"/>
          <a:stretch>
            <a:fillRect/>
          </a:stretch>
        </p:blipFill>
        <p:spPr bwMode="auto">
          <a:xfrm>
            <a:off x="6429375" y="785813"/>
            <a:ext cx="2500313" cy="22145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Скругленный прямоугольник 20"/>
          <p:cNvSpPr/>
          <p:nvPr/>
        </p:nvSpPr>
        <p:spPr>
          <a:xfrm>
            <a:off x="3000364" y="1071546"/>
            <a:ext cx="3000396" cy="428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</p:txBody>
      </p:sp>
      <p:cxnSp>
        <p:nvCxnSpPr>
          <p:cNvPr id="27" name="Прямая со стрелкой 26"/>
          <p:cNvCxnSpPr>
            <a:endCxn id="35" idx="0"/>
          </p:cNvCxnSpPr>
          <p:nvPr/>
        </p:nvCxnSpPr>
        <p:spPr>
          <a:xfrm rot="10800000" flipV="1">
            <a:off x="3106738" y="1500188"/>
            <a:ext cx="1250950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000500" y="1928813"/>
            <a:ext cx="85725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00563" y="1500188"/>
            <a:ext cx="1143000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571736" y="1785926"/>
            <a:ext cx="1071570" cy="5000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4071942"/>
            <a:ext cx="1500198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слайд-шоу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2857496"/>
            <a:ext cx="1071570" cy="5000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1785926"/>
            <a:ext cx="1071570" cy="5000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2357430"/>
            <a:ext cx="1571636" cy="5000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86182" y="3286124"/>
            <a:ext cx="1285884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альбомы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14942" y="2928934"/>
            <a:ext cx="1071570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86182" y="5072074"/>
            <a:ext cx="1643074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14876" y="4071942"/>
            <a:ext cx="1500198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видеоролик</a:t>
            </a:r>
          </a:p>
        </p:txBody>
      </p:sp>
      <p:cxnSp>
        <p:nvCxnSpPr>
          <p:cNvPr id="59" name="Прямая со стрелкой 58"/>
          <p:cNvCxnSpPr>
            <a:endCxn id="37" idx="0"/>
          </p:cNvCxnSpPr>
          <p:nvPr/>
        </p:nvCxnSpPr>
        <p:spPr>
          <a:xfrm rot="5400000">
            <a:off x="3089276" y="1517650"/>
            <a:ext cx="1357312" cy="13223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40" idx="0"/>
          </p:cNvCxnSpPr>
          <p:nvPr/>
        </p:nvCxnSpPr>
        <p:spPr>
          <a:xfrm rot="5400000">
            <a:off x="4214019" y="3071019"/>
            <a:ext cx="428625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6200000" flipH="1">
            <a:off x="3821906" y="4393407"/>
            <a:ext cx="1285875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РАЗВИТИЯ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39" y="1071563"/>
            <a:ext cx="67865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психологического благополучия и здоровья детей;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познавательных способностей;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творческого воображения;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творческого мышления;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Ковшова А.В\КАРТИНКИ\группа № 8\148CDPFQ\S1480006.JPG"/>
          <p:cNvPicPr>
            <a:picLocks noChangeAspect="1" noChangeArrowheads="1"/>
          </p:cNvPicPr>
          <p:nvPr/>
        </p:nvPicPr>
        <p:blipFill>
          <a:blip r:embed="rId2" cstate="print"/>
          <a:srcRect l="17887" t="29957" r="21753"/>
          <a:stretch>
            <a:fillRect/>
          </a:stretch>
        </p:blipFill>
        <p:spPr bwMode="auto">
          <a:xfrm>
            <a:off x="4500562" y="4174158"/>
            <a:ext cx="3786214" cy="2471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9350" cy="6429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развитие проектной деятельности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642918"/>
          <a:ext cx="8072495" cy="60759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3580"/>
                <a:gridCol w="2440740"/>
                <a:gridCol w="4818175"/>
              </a:tblGrid>
              <a:tr h="4096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94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темы проекта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Удовлетворение интересов и потребностей ребёнка, запросов родителей. Инициатор - воспитатель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987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«Модель трёх вопросов»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(Что знаем? Что хотим узнать? Как узнать?)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«Паутинки»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(виды деятельности, направленные на реализацию проекта)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системной «Паутинки» (базовые знания)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Планирование проектов (конечный продукт)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Календарное планирование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68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 воспитателя: организация деятельности детей в центрах активности, оснащение их оборудованием и материалами в соответствии с темой проекта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89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конечного продукта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564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Завершение проекта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1235</TotalTime>
  <Words>1078</Words>
  <Application>Microsoft Office PowerPoint</Application>
  <PresentationFormat>Экран (4:3)</PresentationFormat>
  <Paragraphs>197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Муниципальное бюджетное дошкольное образовательное учреждение детский сад № 10 «Белочка» комбинированного вида Место проекта в образовательном процессе ДОУ</vt:lpstr>
      <vt:lpstr>МЕСТО ПРОЕКТА В ОБРАЗОВАТЕЛЬНОМ ПРОЦЕССЕ ДОУ</vt:lpstr>
      <vt:lpstr>Слайд 3</vt:lpstr>
      <vt:lpstr>МОДЕЛЬ  ФОРМИРОВАНИЯ  ПРОЕКТНОЙ КУЛЬТУРЫ ПЕДАГОГОВ  ДОУ  В  УСЛОВИЯХ  РЕАЛИЗАЦИИ ФГОС</vt:lpstr>
      <vt:lpstr>ТИПЫ ПРОЕКТОВ  В  ДОУ ( по Л.В.Киселёвой)</vt:lpstr>
      <vt:lpstr>ПРОЕКТ-это « пять П»</vt:lpstr>
      <vt:lpstr>Слайд 7</vt:lpstr>
      <vt:lpstr>ЗАДАЧИ РАЗВИТИЯ</vt:lpstr>
      <vt:lpstr>Поэтапное развитие проектной деятельности </vt:lpstr>
      <vt:lpstr>В младшем дошкольном возрасте – это: </vt:lpstr>
      <vt:lpstr>В старшем дошкольном возрасте – это: </vt:lpstr>
      <vt:lpstr>ДЕЯТЕЛЬНОСТЬ ПЕДАГОГА И ДЕТЕЙ В ПРОЕКТЕ</vt:lpstr>
      <vt:lpstr>СИСТЕМНАЯ ПАУТИНКА ПО ПРОЕКТУ</vt:lpstr>
      <vt:lpstr>НАВЫКИ ОБЩЕНИЯ ПЕДАГОГА С РЕБЁНКОМ</vt:lpstr>
      <vt:lpstr>РОЛЬ ПЕДАГОГА ПРИ ВЗАИМОДЕЙСТВИИ С СЕМЬЁЙ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как средство разработки ивнедрения педагогических инноваций</dc:title>
  <dc:creator>DNA7 X86</dc:creator>
  <cp:lastModifiedBy>Admin</cp:lastModifiedBy>
  <cp:revision>140</cp:revision>
  <dcterms:created xsi:type="dcterms:W3CDTF">2012-01-22T13:58:11Z</dcterms:created>
  <dcterms:modified xsi:type="dcterms:W3CDTF">2014-03-12T08:43:59Z</dcterms:modified>
</cp:coreProperties>
</file>